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6" r:id="rId2"/>
    <p:sldId id="257" r:id="rId3"/>
    <p:sldId id="259" r:id="rId4"/>
    <p:sldId id="258" r:id="rId5"/>
    <p:sldId id="260" r:id="rId6"/>
    <p:sldId id="270" r:id="rId7"/>
    <p:sldId id="267" r:id="rId8"/>
    <p:sldId id="268" r:id="rId9"/>
    <p:sldId id="269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brahim asaad" initials="ia" lastIdx="1" clrIdx="0">
    <p:extLst>
      <p:ext uri="{19B8F6BF-5375-455C-9EA6-DF929625EA0E}">
        <p15:presenceInfo xmlns:p15="http://schemas.microsoft.com/office/powerpoint/2012/main" userId="6e861105fd7c6c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033" autoAdjust="0"/>
  </p:normalViewPr>
  <p:slideViewPr>
    <p:cSldViewPr snapToGrid="0" snapToObjects="1">
      <p:cViewPr varScale="1">
        <p:scale>
          <a:sx n="69" d="100"/>
          <a:sy n="69" d="100"/>
        </p:scale>
        <p:origin x="67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7071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Beneficiaries: </a:t>
            </a:r>
          </a:p>
          <a:p>
            <a:pPr lvl="3" algn="l" rtl="0"/>
            <a:r>
              <a:rPr lang="en-US" dirty="0">
                <a:solidFill>
                  <a:schemeClr val="bg1"/>
                </a:solidFill>
              </a:rPr>
              <a:t>older and less tech-savvy people who struggle to spot scams. </a:t>
            </a:r>
          </a:p>
          <a:p>
            <a:pPr lvl="3" algn="l" rtl="0"/>
            <a:endParaRPr lang="en-US" dirty="0">
              <a:solidFill>
                <a:schemeClr val="bg1"/>
              </a:solidFill>
            </a:endParaRPr>
          </a:p>
          <a:p>
            <a:pPr lvl="3" algn="l" rtl="0"/>
            <a:endParaRPr lang="en-US" dirty="0">
              <a:solidFill>
                <a:schemeClr val="bg1"/>
              </a:solidFill>
            </a:endParaRP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Success Metric: </a:t>
            </a:r>
          </a:p>
          <a:p>
            <a:pPr lvl="3" algn="l" rtl="0"/>
            <a:r>
              <a:rPr lang="en-US" dirty="0">
                <a:solidFill>
                  <a:schemeClr val="bg1"/>
                </a:solidFill>
              </a:rPr>
              <a:t>Number of phishing attempts detected &amp; blocked.</a:t>
            </a:r>
          </a:p>
          <a:p>
            <a:pPr lvl="3" algn="l" rtl="0"/>
            <a:r>
              <a:rPr lang="en-US" dirty="0">
                <a:solidFill>
                  <a:schemeClr val="bg1"/>
                </a:solidFill>
              </a:rPr>
              <a:t>User adoption in the community (downloads, active users). </a:t>
            </a:r>
          </a:p>
          <a:p>
            <a:pPr lvl="3" algn="l" rtl="0"/>
            <a:endParaRPr lang="en-US" dirty="0">
              <a:solidFill>
                <a:schemeClr val="bg1"/>
              </a:solidFill>
            </a:endParaRPr>
          </a:p>
          <a:p>
            <a:pPr lvl="3" algn="l" rtl="0"/>
            <a:endParaRPr lang="en-US" dirty="0">
              <a:solidFill>
                <a:schemeClr val="bg1"/>
              </a:solidFill>
            </a:endParaRP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Scalability: </a:t>
            </a:r>
          </a:p>
          <a:p>
            <a:pPr lvl="3" algn="l" rtl="0"/>
            <a:r>
              <a:rPr lang="en-US" dirty="0">
                <a:solidFill>
                  <a:schemeClr val="bg1"/>
                </a:solidFill>
              </a:rPr>
              <a:t>Expand training &amp; safe practice to more languages and regions.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C5275-9F63-7017-E039-F43E7570F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ACBF07-B18D-6A2C-0EA5-8DE53B3C85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F012E1-3811-B0E9-AB00-432E590E8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4E3DB-1E52-0AF7-B3F9-44BC94197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5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23660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hyperlink" Target="mailto:osamamadi43@gmail.com" TargetMode="External"/><Relationship Id="rId4" Type="http://schemas.openxmlformats.org/officeDocument/2006/relationships/hyperlink" Target="mailto:ibrahim05082955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C99E583-282B-EF45-7D77-D38C58B8D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89" y="0"/>
            <a:ext cx="8175811" cy="8229600"/>
          </a:xfrm>
          <a:prstGeom prst="rect">
            <a:avLst/>
          </a:prstGeom>
        </p:spPr>
      </p:pic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1E8B2B11-23BD-ADEB-0966-AFFFB114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910" y="-1486425"/>
            <a:ext cx="7067774" cy="70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AEDA5C56-197C-2C2C-ED73-1234AB555AD4}"/>
              </a:ext>
            </a:extLst>
          </p:cNvPr>
          <p:cNvSpPr txBox="1"/>
          <p:nvPr/>
        </p:nvSpPr>
        <p:spPr>
          <a:xfrm>
            <a:off x="419548" y="3853190"/>
            <a:ext cx="545412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“Stop Phishing Before It Hooks You.”</a:t>
            </a:r>
            <a:endParaRPr lang="he-IL" sz="2800" dirty="0">
              <a:solidFill>
                <a:schemeClr val="bg1"/>
              </a:soli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8D32FCD8-0E6D-0C12-AD19-6BB6D34A48A5}"/>
              </a:ext>
            </a:extLst>
          </p:cNvPr>
          <p:cNvSpPr txBox="1"/>
          <p:nvPr/>
        </p:nvSpPr>
        <p:spPr>
          <a:xfrm>
            <a:off x="1280160" y="6786288"/>
            <a:ext cx="469033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JO" b="1" dirty="0" err="1">
                <a:solidFill>
                  <a:schemeClr val="bg1"/>
                </a:solidFill>
              </a:rPr>
              <a:t>هاكاثون</a:t>
            </a:r>
            <a:r>
              <a:rPr lang="ar-JO" b="1" dirty="0">
                <a:solidFill>
                  <a:schemeClr val="bg1"/>
                </a:solidFill>
              </a:rPr>
              <a:t> عرابة 2025: نبتكر من أجل التأثير المجتمعي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437ED62B-CD4A-8609-58BA-21DBF7B48466}"/>
              </a:ext>
            </a:extLst>
          </p:cNvPr>
          <p:cNvSpPr txBox="1"/>
          <p:nvPr/>
        </p:nvSpPr>
        <p:spPr>
          <a:xfrm>
            <a:off x="193636" y="7155620"/>
            <a:ext cx="4485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Team 16</a:t>
            </a:r>
            <a:endParaRPr lang="he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316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59249" y="1349292"/>
            <a:ext cx="10542151" cy="2354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250"/>
              </a:lnSpc>
              <a:buNone/>
            </a:pPr>
            <a:r>
              <a:rPr lang="en-US" sz="7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Join Us in Building Safer Mobile Experiences</a:t>
            </a:r>
            <a:endParaRPr lang="en-US" sz="7400" dirty="0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69F6CAC0-C6B7-1A5E-7CBE-0534A4F9EFD7}"/>
              </a:ext>
            </a:extLst>
          </p:cNvPr>
          <p:cNvSpPr/>
          <p:nvPr/>
        </p:nvSpPr>
        <p:spPr>
          <a:xfrm>
            <a:off x="9074426" y="4830417"/>
            <a:ext cx="5555975" cy="339918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2" descr="Generated image">
            <a:extLst>
              <a:ext uri="{FF2B5EF4-FFF2-40B4-BE49-F238E27FC236}">
                <a16:creationId xmlns:a16="http://schemas.microsoft.com/office/drawing/2014/main" id="{788CA967-0478-5F4D-A7A1-8E30764B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183" y="3645849"/>
            <a:ext cx="5768320" cy="576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9E437F0A-A020-4809-C624-FCD77D2AD4D1}"/>
              </a:ext>
            </a:extLst>
          </p:cNvPr>
          <p:cNvSpPr txBox="1"/>
          <p:nvPr/>
        </p:nvSpPr>
        <p:spPr>
          <a:xfrm>
            <a:off x="924339" y="4525729"/>
            <a:ext cx="5464738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solidFill>
                  <a:schemeClr val="bg1"/>
                </a:solidFill>
              </a:rPr>
              <a:t>Contact us: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ibrahim05082955@gmail.com</a:t>
            </a:r>
            <a:endParaRPr lang="en-US" dirty="0">
              <a:solidFill>
                <a:schemeClr val="bg1"/>
              </a:solidFill>
            </a:endParaRPr>
          </a:p>
          <a:p>
            <a:pPr algn="l" rtl="0"/>
            <a:r>
              <a:rPr lang="en-US" dirty="0">
                <a:solidFill>
                  <a:schemeClr val="bg1"/>
                </a:solidFill>
                <a:hlinkClick r:id="rId5"/>
              </a:rPr>
              <a:t>osamamadi43@gmail.com</a:t>
            </a:r>
            <a:endParaRPr lang="en-US" dirty="0">
              <a:solidFill>
                <a:schemeClr val="bg1"/>
              </a:solidFill>
            </a:endParaRPr>
          </a:p>
          <a:p>
            <a:pPr algn="l" rtl="0"/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repo : https://github.com/IbrahimAsad421/ArabaHack.git</a:t>
            </a:r>
            <a:endParaRPr lang="he-I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21781" y="851173"/>
            <a:ext cx="58314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Phishing Problem</a:t>
            </a:r>
            <a:endParaRPr lang="en-US" sz="445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6A514081-C1BF-C69F-FA76-D89CC5B9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DEBD2FF9-1C76-717D-752E-B88B63EA4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356" y="244"/>
            <a:ext cx="3721447" cy="8090788"/>
          </a:xfrm>
          <a:prstGeom prst="rect">
            <a:avLst/>
          </a:prstGeom>
        </p:spPr>
      </p:pic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355013D6-D030-E53A-AAAD-50B0A275E2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082"/>
          <a:stretch>
            <a:fillRect/>
          </a:stretch>
        </p:blipFill>
        <p:spPr>
          <a:xfrm>
            <a:off x="1576754" y="2196790"/>
            <a:ext cx="6858000" cy="204696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7B1025-EB75-EAC6-1B51-9BE76009A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99" y="4243755"/>
            <a:ext cx="14203458" cy="3985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מלבן 22">
            <a:extLst>
              <a:ext uri="{FF2B5EF4-FFF2-40B4-BE49-F238E27FC236}">
                <a16:creationId xmlns:a16="http://schemas.microsoft.com/office/drawing/2014/main" id="{7B9EC86A-1B7A-9EC0-D1EA-42118EAF4ED8}"/>
              </a:ext>
            </a:extLst>
          </p:cNvPr>
          <p:cNvSpPr/>
          <p:nvPr/>
        </p:nvSpPr>
        <p:spPr>
          <a:xfrm>
            <a:off x="7272563" y="0"/>
            <a:ext cx="7357838" cy="82296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 0"/>
          <p:cNvSpPr/>
          <p:nvPr/>
        </p:nvSpPr>
        <p:spPr>
          <a:xfrm>
            <a:off x="614885" y="405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5550"/>
              </a:lnSpc>
            </a:pPr>
            <a:r>
              <a:rPr lang="en-US" sz="4800" dirty="0">
                <a:solidFill>
                  <a:schemeClr val="bg1"/>
                </a:solidFill>
              </a:rPr>
              <a:t>Effect</a:t>
            </a:r>
            <a:endParaRPr lang="en-US" sz="4450" dirty="0">
              <a:solidFill>
                <a:schemeClr val="bg1"/>
              </a:solidFill>
            </a:endParaRP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68B3344A-0DFD-13FE-DC40-7EA68902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580" y="1968440"/>
            <a:ext cx="7278638" cy="4869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4858" y="602218"/>
            <a:ext cx="5463183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Solution</a:t>
            </a:r>
            <a:endParaRPr lang="en-US" sz="4300" dirty="0">
              <a:solidFill>
                <a:schemeClr val="bg1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502983" y="2201087"/>
            <a:ext cx="218480" cy="1311116"/>
          </a:xfrm>
          <a:prstGeom prst="roundRect">
            <a:avLst>
              <a:gd name="adj" fmla="val 1500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39942" y="2419566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Monitor Notifications</a:t>
            </a:r>
            <a:endParaRPr lang="en-US" sz="215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939942" y="2892006"/>
            <a:ext cx="7177326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 and scan in real time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8" name="Shape 5"/>
          <p:cNvSpPr/>
          <p:nvPr/>
        </p:nvSpPr>
        <p:spPr>
          <a:xfrm>
            <a:off x="5604334" y="2233223"/>
            <a:ext cx="218480" cy="1311116"/>
          </a:xfrm>
          <a:prstGeom prst="roundRect">
            <a:avLst>
              <a:gd name="adj" fmla="val 1500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041293" y="2451702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Content</a:t>
            </a:r>
            <a:endParaRPr lang="en-US" sz="2150" dirty="0">
              <a:solidFill>
                <a:schemeClr val="bg1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041293" y="2924142"/>
            <a:ext cx="6849547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text and links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D2BE5857-1748-6A5E-8A05-44412BA4CAEB}"/>
              </a:ext>
            </a:extLst>
          </p:cNvPr>
          <p:cNvSpPr/>
          <p:nvPr/>
        </p:nvSpPr>
        <p:spPr>
          <a:xfrm>
            <a:off x="502983" y="4217794"/>
            <a:ext cx="218480" cy="1311116"/>
          </a:xfrm>
          <a:prstGeom prst="roundRect">
            <a:avLst>
              <a:gd name="adj" fmla="val 1500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74C9924C-850A-FAEA-2287-5084B7118F6D}"/>
              </a:ext>
            </a:extLst>
          </p:cNvPr>
          <p:cNvSpPr/>
          <p:nvPr/>
        </p:nvSpPr>
        <p:spPr>
          <a:xfrm>
            <a:off x="939942" y="4436273"/>
            <a:ext cx="2731532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650"/>
              </a:lnSpc>
            </a:pPr>
            <a:r>
              <a:rPr lang="en-US" sz="2400" dirty="0">
                <a:solidFill>
                  <a:schemeClr val="bg1"/>
                </a:solidFill>
              </a:rPr>
              <a:t>User Training Mode</a:t>
            </a:r>
            <a:endParaRPr lang="en-US" sz="2150" dirty="0">
              <a:solidFill>
                <a:schemeClr val="bg1"/>
              </a:solidFill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1BFC5D42-7AD8-71E0-FD29-3D62BC4454E7}"/>
              </a:ext>
            </a:extLst>
          </p:cNvPr>
          <p:cNvSpPr/>
          <p:nvPr/>
        </p:nvSpPr>
        <p:spPr>
          <a:xfrm>
            <a:off x="939942" y="4908713"/>
            <a:ext cx="6849547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50"/>
              </a:lnSpc>
            </a:pPr>
            <a:r>
              <a:rPr lang="en-US" sz="1600" dirty="0">
                <a:solidFill>
                  <a:schemeClr val="bg1"/>
                </a:solidFill>
              </a:rPr>
              <a:t>interactive tips to help users spot phishing themselves </a:t>
            </a:r>
            <a:r>
              <a:rPr lang="en-US" sz="1600" i="1" dirty="0">
                <a:solidFill>
                  <a:schemeClr val="bg1"/>
                </a:solidFill>
              </a:rPr>
              <a:t>(planned feature)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4" name="vid">
            <a:hlinkClick r:id="" action="ppaction://media"/>
            <a:extLst>
              <a:ext uri="{FF2B5EF4-FFF2-40B4-BE49-F238E27FC236}">
                <a16:creationId xmlns:a16="http://schemas.microsoft.com/office/drawing/2014/main" id="{E511CB68-94E1-A98F-5ECD-EDD27B4288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33014" y="0"/>
            <a:ext cx="3667125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מלבן 18">
            <a:extLst>
              <a:ext uri="{FF2B5EF4-FFF2-40B4-BE49-F238E27FC236}">
                <a16:creationId xmlns:a16="http://schemas.microsoft.com/office/drawing/2014/main" id="{45409A6F-895A-EAFA-EBFF-D58A0C7241B1}"/>
              </a:ext>
            </a:extLst>
          </p:cNvPr>
          <p:cNvSpPr/>
          <p:nvPr/>
        </p:nvSpPr>
        <p:spPr>
          <a:xfrm>
            <a:off x="4011619" y="5056228"/>
            <a:ext cx="3391054" cy="22607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Text 0"/>
          <p:cNvSpPr/>
          <p:nvPr/>
        </p:nvSpPr>
        <p:spPr>
          <a:xfrm>
            <a:off x="485677" y="11255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Tech Stack</a:t>
            </a:r>
            <a:endParaRPr lang="en-US" sz="4450" dirty="0">
              <a:solidFill>
                <a:schemeClr val="bg1"/>
              </a:solidFill>
            </a:endParaRP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DBE840EF-7A8A-FEC4-3EF8-325EB2CB72F2}"/>
              </a:ext>
            </a:extLst>
          </p:cNvPr>
          <p:cNvSpPr/>
          <p:nvPr/>
        </p:nvSpPr>
        <p:spPr>
          <a:xfrm>
            <a:off x="283739" y="2456081"/>
            <a:ext cx="3331053" cy="163995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054" name="Picture 6" descr="Your first program in Kotlin">
            <a:extLst>
              <a:ext uri="{FF2B5EF4-FFF2-40B4-BE49-F238E27FC236}">
                <a16:creationId xmlns:a16="http://schemas.microsoft.com/office/drawing/2014/main" id="{3031C290-6509-B469-852C-C002FF6A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6" y="2625047"/>
            <a:ext cx="3669603" cy="125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oogle Gemini">
            <a:extLst>
              <a:ext uri="{FF2B5EF4-FFF2-40B4-BE49-F238E27FC236}">
                <a16:creationId xmlns:a16="http://schemas.microsoft.com/office/drawing/2014/main" id="{B92C9AC8-79D5-6CAD-3639-F71A48F2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916" y="2425775"/>
            <a:ext cx="3045624" cy="171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4 things you should know about testing AV software with VirusTotal's free  online multiscanner">
            <a:extLst>
              <a:ext uri="{FF2B5EF4-FFF2-40B4-BE49-F238E27FC236}">
                <a16:creationId xmlns:a16="http://schemas.microsoft.com/office/drawing/2014/main" id="{4EE9CC3C-DF25-B249-463D-02063BFD2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31" y="5382087"/>
            <a:ext cx="3204818" cy="180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ode.js - Wikipedia">
            <a:extLst>
              <a:ext uri="{FF2B5EF4-FFF2-40B4-BE49-F238E27FC236}">
                <a16:creationId xmlns:a16="http://schemas.microsoft.com/office/drawing/2014/main" id="{29B1CD6B-E8D1-9A54-5874-BD17B7B9D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426" y="5205046"/>
            <a:ext cx="3232247" cy="19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מלבן 22">
            <a:extLst>
              <a:ext uri="{FF2B5EF4-FFF2-40B4-BE49-F238E27FC236}">
                <a16:creationId xmlns:a16="http://schemas.microsoft.com/office/drawing/2014/main" id="{EE3963B2-5507-6663-A069-FE9BAC11E643}"/>
              </a:ext>
            </a:extLst>
          </p:cNvPr>
          <p:cNvSpPr/>
          <p:nvPr/>
        </p:nvSpPr>
        <p:spPr>
          <a:xfrm>
            <a:off x="11894398" y="7803321"/>
            <a:ext cx="1718643" cy="506150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Picture 3" descr="A diagram of a server&#10;&#10;AI-generated content may be incorrect.">
            <a:extLst>
              <a:ext uri="{FF2B5EF4-FFF2-40B4-BE49-F238E27FC236}">
                <a16:creationId xmlns:a16="http://schemas.microsoft.com/office/drawing/2014/main" id="{7785DEBD-B1F5-F7B1-89A3-503D02F328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6640"/>
          <a:stretch>
            <a:fillRect/>
          </a:stretch>
        </p:blipFill>
        <p:spPr>
          <a:xfrm>
            <a:off x="7606200" y="1125566"/>
            <a:ext cx="6986954" cy="6860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CE4A5FCB-0B37-06F1-1575-BF884C2D91E3}"/>
              </a:ext>
            </a:extLst>
          </p:cNvPr>
          <p:cNvSpPr/>
          <p:nvPr/>
        </p:nvSpPr>
        <p:spPr>
          <a:xfrm>
            <a:off x="12832244" y="7662825"/>
            <a:ext cx="1718643" cy="506150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086602D0-6024-9CAD-E899-CE50D3361F19}"/>
              </a:ext>
            </a:extLst>
          </p:cNvPr>
          <p:cNvSpPr txBox="1"/>
          <p:nvPr/>
        </p:nvSpPr>
        <p:spPr>
          <a:xfrm>
            <a:off x="2402546" y="416715"/>
            <a:ext cx="9783761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400" dirty="0">
                <a:solidFill>
                  <a:schemeClr val="bg1"/>
                </a:solidFill>
              </a:rPr>
              <a:t>Competitors - Fishy app result on </a:t>
            </a:r>
            <a:r>
              <a:rPr lang="en-US" sz="4400" dirty="0" err="1">
                <a:solidFill>
                  <a:schemeClr val="bg1"/>
                </a:solidFill>
              </a:rPr>
              <a:t>Kvish</a:t>
            </a:r>
            <a:r>
              <a:rPr lang="en-US" sz="4400" dirty="0">
                <a:solidFill>
                  <a:schemeClr val="bg1"/>
                </a:solidFill>
              </a:rPr>
              <a:t> 6</a:t>
            </a:r>
            <a:endParaRPr lang="he-IL" sz="4400" dirty="0">
              <a:solidFill>
                <a:schemeClr val="bg1"/>
              </a:solidFill>
            </a:endParaRPr>
          </a:p>
          <a:p>
            <a:pPr algn="ctr" rtl="0"/>
            <a:r>
              <a:rPr lang="en-US" sz="4400" dirty="0">
                <a:solidFill>
                  <a:schemeClr val="bg1"/>
                </a:solidFill>
              </a:rPr>
              <a:t> </a:t>
            </a:r>
            <a:endParaRPr lang="he-IL" sz="44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message&#10;&#10;AI-generated content may be incorrect.">
            <a:extLst>
              <a:ext uri="{FF2B5EF4-FFF2-40B4-BE49-F238E27FC236}">
                <a16:creationId xmlns:a16="http://schemas.microsoft.com/office/drawing/2014/main" id="{1D5481A3-14F5-C8B7-17CD-2085B5C02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928" y="1687370"/>
            <a:ext cx="3785295" cy="66372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67C51-D1CD-9E66-7819-4258662D4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87" y="1687370"/>
            <a:ext cx="4378802" cy="6637270"/>
          </a:xfrm>
          <a:prstGeom prst="rect">
            <a:avLst/>
          </a:prstGeom>
        </p:spPr>
      </p:pic>
      <p:pic>
        <p:nvPicPr>
          <p:cNvPr id="9" name="Picture 2" descr="Truecaller: Spam Call Blocker - Apps on Google Play">
            <a:extLst>
              <a:ext uri="{FF2B5EF4-FFF2-40B4-BE49-F238E27FC236}">
                <a16:creationId xmlns:a16="http://schemas.microsoft.com/office/drawing/2014/main" id="{C83CAF18-97A6-0D44-7372-1674DC60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751" y="6396839"/>
            <a:ext cx="1772136" cy="177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vestor Overview - Investors Cellcom">
            <a:extLst>
              <a:ext uri="{FF2B5EF4-FFF2-40B4-BE49-F238E27FC236}">
                <a16:creationId xmlns:a16="http://schemas.microsoft.com/office/drawing/2014/main" id="{00848261-DF5E-DCA3-697C-924260A30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1685" y="5524546"/>
            <a:ext cx="2369202" cy="70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458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D10E1-61A3-FB57-DB55-FC40FDC35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DF81F55-E4E8-BEFF-D3CF-826F4CE5FA4E}"/>
              </a:ext>
            </a:extLst>
          </p:cNvPr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Why us ?</a:t>
            </a:r>
            <a:endParaRPr lang="en-US" sz="4450" dirty="0"/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2D02CA84-8C05-C341-11D8-7AE14CE39477}"/>
              </a:ext>
            </a:extLst>
          </p:cNvPr>
          <p:cNvSpPr txBox="1"/>
          <p:nvPr/>
        </p:nvSpPr>
        <p:spPr>
          <a:xfrm>
            <a:off x="656216" y="3076684"/>
            <a:ext cx="8068236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Dual Detection — Text &amp; links, not just URLs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Local Languages — Arabic &amp; Hebrew support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Flexible Modes — Auto real-time or manual check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User Empowerment — Training &amp; phishing simulations</a:t>
            </a:r>
            <a:endParaRPr lang="he-IL" sz="2400" dirty="0">
              <a:solidFill>
                <a:schemeClr val="bg1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0E1A1DFA-41C5-DF04-C25D-D19DEA4C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9" y="0"/>
            <a:ext cx="548640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0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EDE38B4A-1C05-F88C-BC19-BBF8779EA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3" r="598"/>
          <a:stretch>
            <a:fillRect/>
          </a:stretch>
        </p:blipFill>
        <p:spPr bwMode="auto">
          <a:xfrm>
            <a:off x="526774" y="1547446"/>
            <a:ext cx="13880888" cy="668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2B55E81-596D-9CF6-BFC9-110F6C30FCFF}"/>
              </a:ext>
            </a:extLst>
          </p:cNvPr>
          <p:cNvSpPr/>
          <p:nvPr/>
        </p:nvSpPr>
        <p:spPr>
          <a:xfrm>
            <a:off x="526774" y="949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Business Model</a:t>
            </a:r>
            <a:endParaRPr lang="en-US" sz="44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22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36140546-1EFC-386D-BC27-BF46D859E9FE}"/>
              </a:ext>
            </a:extLst>
          </p:cNvPr>
          <p:cNvSpPr txBox="1"/>
          <p:nvPr/>
        </p:nvSpPr>
        <p:spPr>
          <a:xfrm>
            <a:off x="5860774" y="281580"/>
            <a:ext cx="7315200" cy="752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ts val="5550"/>
              </a:lnSpc>
            </a:pPr>
            <a:r>
              <a:rPr lang="en-US" sz="3600" dirty="0">
                <a:solidFill>
                  <a:schemeClr val="bg1"/>
                </a:solidFill>
              </a:rPr>
              <a:t>Our Team</a:t>
            </a:r>
          </a:p>
        </p:txBody>
      </p:sp>
      <p:sp>
        <p:nvSpPr>
          <p:cNvPr id="9" name="אליפסה 8">
            <a:extLst>
              <a:ext uri="{FF2B5EF4-FFF2-40B4-BE49-F238E27FC236}">
                <a16:creationId xmlns:a16="http://schemas.microsoft.com/office/drawing/2014/main" id="{F27A98C1-A495-43DB-7D23-92554B42F346}"/>
              </a:ext>
            </a:extLst>
          </p:cNvPr>
          <p:cNvSpPr/>
          <p:nvPr/>
        </p:nvSpPr>
        <p:spPr>
          <a:xfrm>
            <a:off x="387626" y="2271089"/>
            <a:ext cx="2534478" cy="243508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endParaRPr lang="he-IL" sz="3600"/>
          </a:p>
        </p:txBody>
      </p:sp>
      <p:sp>
        <p:nvSpPr>
          <p:cNvPr id="10" name="אליפסה 9">
            <a:extLst>
              <a:ext uri="{FF2B5EF4-FFF2-40B4-BE49-F238E27FC236}">
                <a16:creationId xmlns:a16="http://schemas.microsoft.com/office/drawing/2014/main" id="{780029BD-B51F-E552-F6F0-378B2C72D4FC}"/>
              </a:ext>
            </a:extLst>
          </p:cNvPr>
          <p:cNvSpPr/>
          <p:nvPr/>
        </p:nvSpPr>
        <p:spPr>
          <a:xfrm>
            <a:off x="3826565" y="2234646"/>
            <a:ext cx="2534478" cy="243508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endParaRPr lang="he-IL" sz="3600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B00BEA49-D0DF-2AD1-46EA-5FA0EEE8C20D}"/>
              </a:ext>
            </a:extLst>
          </p:cNvPr>
          <p:cNvSpPr/>
          <p:nvPr/>
        </p:nvSpPr>
        <p:spPr>
          <a:xfrm>
            <a:off x="7411278" y="2271089"/>
            <a:ext cx="2534478" cy="243508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endParaRPr lang="he-IL" sz="360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75F87BFC-D0C9-A980-803B-009C87A7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21" t="8717" r="-871" b="24897"/>
          <a:stretch>
            <a:fillRect/>
          </a:stretch>
        </p:blipFill>
        <p:spPr>
          <a:xfrm>
            <a:off x="10995991" y="2271089"/>
            <a:ext cx="2449297" cy="243508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B48E197C-9F01-F4AD-072B-C0126D03F800}"/>
              </a:ext>
            </a:extLst>
          </p:cNvPr>
          <p:cNvSpPr txBox="1"/>
          <p:nvPr/>
        </p:nvSpPr>
        <p:spPr>
          <a:xfrm>
            <a:off x="10995991" y="5331539"/>
            <a:ext cx="281940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dirty="0">
                <a:solidFill>
                  <a:schemeClr val="bg1"/>
                </a:solidFill>
              </a:rPr>
              <a:t>Osama Madi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8" name="תיבת טקסט 17">
            <a:extLst>
              <a:ext uri="{FF2B5EF4-FFF2-40B4-BE49-F238E27FC236}">
                <a16:creationId xmlns:a16="http://schemas.microsoft.com/office/drawing/2014/main" id="{BB39A31F-EE80-AB4E-21E6-D819C9D6E4CA}"/>
              </a:ext>
            </a:extLst>
          </p:cNvPr>
          <p:cNvSpPr txBox="1"/>
          <p:nvPr/>
        </p:nvSpPr>
        <p:spPr>
          <a:xfrm>
            <a:off x="7398025" y="5326021"/>
            <a:ext cx="296516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dirty="0">
                <a:solidFill>
                  <a:schemeClr val="bg1"/>
                </a:solidFill>
              </a:rPr>
              <a:t>Ibrahim Asad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DC9E4476-6697-DB2E-C148-0137C7D4DAAC}"/>
              </a:ext>
            </a:extLst>
          </p:cNvPr>
          <p:cNvSpPr txBox="1"/>
          <p:nvPr/>
        </p:nvSpPr>
        <p:spPr>
          <a:xfrm>
            <a:off x="3611219" y="5326022"/>
            <a:ext cx="296516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dirty="0" err="1">
                <a:solidFill>
                  <a:schemeClr val="bg1"/>
                </a:solidFill>
              </a:rPr>
              <a:t>Wadiea</a:t>
            </a:r>
            <a:r>
              <a:rPr lang="en-US" sz="3600" dirty="0">
                <a:solidFill>
                  <a:schemeClr val="bg1"/>
                </a:solidFill>
              </a:rPr>
              <a:t> Frann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34507AC2-CACA-6609-FED9-CE93E36060D3}"/>
              </a:ext>
            </a:extLst>
          </p:cNvPr>
          <p:cNvSpPr txBox="1"/>
          <p:nvPr/>
        </p:nvSpPr>
        <p:spPr>
          <a:xfrm>
            <a:off x="300657" y="5328780"/>
            <a:ext cx="302895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dirty="0">
                <a:solidFill>
                  <a:schemeClr val="bg1"/>
                </a:solidFill>
              </a:rPr>
              <a:t>Qassem Nasar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D2F3EF42-DCEB-85F8-83BF-B631E60CB43F}"/>
              </a:ext>
            </a:extLst>
          </p:cNvPr>
          <p:cNvSpPr txBox="1"/>
          <p:nvPr/>
        </p:nvSpPr>
        <p:spPr>
          <a:xfrm>
            <a:off x="11450836" y="6715571"/>
            <a:ext cx="19944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dirty="0">
                <a:solidFill>
                  <a:schemeClr val="bg1"/>
                </a:solidFill>
              </a:rPr>
              <a:t>Team Leader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0083013E-1C40-9C2B-3232-D946FE1ADE18}"/>
              </a:ext>
            </a:extLst>
          </p:cNvPr>
          <p:cNvSpPr txBox="1"/>
          <p:nvPr/>
        </p:nvSpPr>
        <p:spPr>
          <a:xfrm>
            <a:off x="7788964" y="6737090"/>
            <a:ext cx="215679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dirty="0">
                <a:solidFill>
                  <a:schemeClr val="bg1"/>
                </a:solidFill>
              </a:rPr>
              <a:t>Backend Developer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74C65E16-CDD6-300F-A0AD-9398F918B9B4}"/>
              </a:ext>
            </a:extLst>
          </p:cNvPr>
          <p:cNvSpPr txBox="1"/>
          <p:nvPr/>
        </p:nvSpPr>
        <p:spPr>
          <a:xfrm>
            <a:off x="4337188" y="6628643"/>
            <a:ext cx="199445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dirty="0">
                <a:solidFill>
                  <a:schemeClr val="bg1"/>
                </a:solidFill>
              </a:rPr>
              <a:t>UI/UX Designer</a:t>
            </a:r>
            <a:endParaRPr lang="he-IL" sz="3600" dirty="0">
              <a:solidFill>
                <a:schemeClr val="bg1"/>
              </a:solidFill>
            </a:endParaRP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8F72E293-F172-1C6C-EBAA-6EC6BEB797F4}"/>
              </a:ext>
            </a:extLst>
          </p:cNvPr>
          <p:cNvSpPr txBox="1"/>
          <p:nvPr/>
        </p:nvSpPr>
        <p:spPr>
          <a:xfrm>
            <a:off x="593031" y="6628642"/>
            <a:ext cx="255436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dirty="0">
                <a:solidFill>
                  <a:schemeClr val="bg1"/>
                </a:solidFill>
              </a:rPr>
              <a:t>Product Owner</a:t>
            </a:r>
            <a:endParaRPr lang="he-IL" sz="3600" dirty="0">
              <a:solidFill>
                <a:schemeClr val="bg1"/>
              </a:solidFill>
            </a:endParaRPr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3F302404-5A5E-9672-BD71-99209828C3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36" t="26087" r="436" b="37199"/>
          <a:stretch>
            <a:fillRect/>
          </a:stretch>
        </p:blipFill>
        <p:spPr>
          <a:xfrm>
            <a:off x="3800061" y="2225578"/>
            <a:ext cx="2534478" cy="2480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C0AF8102-96AB-CCA8-437E-C8F2890F5E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424" t="6427" r="14370" b="49118"/>
          <a:stretch>
            <a:fillRect/>
          </a:stretch>
        </p:blipFill>
        <p:spPr>
          <a:xfrm>
            <a:off x="7411278" y="2234646"/>
            <a:ext cx="2507974" cy="25108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F60CC43B-3DD3-A763-A72B-BA8AAC6A9143}"/>
              </a:ext>
            </a:extLst>
          </p:cNvPr>
          <p:cNvSpPr txBox="1"/>
          <p:nvPr/>
        </p:nvSpPr>
        <p:spPr>
          <a:xfrm>
            <a:off x="2172527" y="1146742"/>
            <a:ext cx="1141177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600" dirty="0">
                <a:solidFill>
                  <a:schemeClr val="bg1"/>
                </a:solidFill>
              </a:rPr>
              <a:t>“Tech + Design + Strategy — united to fight phishing.”</a:t>
            </a:r>
          </a:p>
        </p:txBody>
      </p:sp>
      <p:pic>
        <p:nvPicPr>
          <p:cNvPr id="31" name="תמונה 30">
            <a:extLst>
              <a:ext uri="{FF2B5EF4-FFF2-40B4-BE49-F238E27FC236}">
                <a16:creationId xmlns:a16="http://schemas.microsoft.com/office/drawing/2014/main" id="{9735F086-257B-7718-2B18-E648BA283A8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687" t="9830" r="29871" b="59660"/>
          <a:stretch>
            <a:fillRect/>
          </a:stretch>
        </p:blipFill>
        <p:spPr>
          <a:xfrm>
            <a:off x="350353" y="2234646"/>
            <a:ext cx="2554360" cy="25108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מלבן 31">
            <a:extLst>
              <a:ext uri="{FF2B5EF4-FFF2-40B4-BE49-F238E27FC236}">
                <a16:creationId xmlns:a16="http://schemas.microsoft.com/office/drawing/2014/main" id="{0149BE13-F2F8-F08E-81F1-F4699703A908}"/>
              </a:ext>
            </a:extLst>
          </p:cNvPr>
          <p:cNvSpPr/>
          <p:nvPr/>
        </p:nvSpPr>
        <p:spPr>
          <a:xfrm>
            <a:off x="12832244" y="7662825"/>
            <a:ext cx="1718643" cy="506150"/>
          </a:xfrm>
          <a:prstGeom prst="rect">
            <a:avLst/>
          </a:prstGeom>
          <a:solidFill>
            <a:srgbClr val="1F1F1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314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</TotalTime>
  <Words>223</Words>
  <Application>Microsoft Office PowerPoint</Application>
  <PresentationFormat>Custom</PresentationFormat>
  <Paragraphs>56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Instrument Sans Medium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ibrahim asaad</dc:creator>
  <cp:lastModifiedBy>אוסאמה מאדי</cp:lastModifiedBy>
  <cp:revision>16</cp:revision>
  <dcterms:created xsi:type="dcterms:W3CDTF">2025-10-04T07:16:53Z</dcterms:created>
  <dcterms:modified xsi:type="dcterms:W3CDTF">2025-10-05T07:48:35Z</dcterms:modified>
</cp:coreProperties>
</file>